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1" r:id="rId1"/>
  </p:sldMasterIdLst>
  <p:notesMasterIdLst>
    <p:notesMasterId r:id="rId24"/>
  </p:notesMasterIdLst>
  <p:sldIdLst>
    <p:sldId id="300" r:id="rId2"/>
    <p:sldId id="326" r:id="rId3"/>
    <p:sldId id="303" r:id="rId4"/>
    <p:sldId id="305" r:id="rId5"/>
    <p:sldId id="309" r:id="rId6"/>
    <p:sldId id="311" r:id="rId7"/>
    <p:sldId id="313" r:id="rId8"/>
    <p:sldId id="312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7" r:id="rId20"/>
    <p:sldId id="325" r:id="rId21"/>
    <p:sldId id="299" r:id="rId22"/>
    <p:sldId id="310" r:id="rId23"/>
  </p:sldIdLst>
  <p:sldSz cx="9144000" cy="5143500" type="screen16x9"/>
  <p:notesSz cx="6858000" cy="9144000"/>
  <p:embeddedFontLst>
    <p:embeddedFont>
      <p:font typeface="Source Sans Pro" panose="020B0503030403020204" pitchFamily="34" charset="0"/>
      <p:regular r:id="rId25"/>
      <p:bold r:id="rId26"/>
      <p:italic r:id="rId27"/>
      <p:boldItalic r:id="rId28"/>
    </p:embeddedFont>
    <p:embeddedFont>
      <p:font typeface="Source Sans Pro Black" panose="020B0803030403020204" pitchFamily="34" charset="0"/>
      <p:regular r:id="rId29"/>
      <p:bold r:id="rId30"/>
      <p:italic r:id="rId31"/>
      <p:boldItalic r:id="rId32"/>
    </p:embeddedFont>
    <p:embeddedFont>
      <p:font typeface="Source Sans Pro Semibold" panose="020B0603030403020204" pitchFamily="34" charset="0"/>
      <p:regular r:id="rId33"/>
      <p:bold r:id="rId34"/>
      <p:italic r:id="rId35"/>
      <p:boldItalic r:id="rId36"/>
    </p:embeddedFont>
    <p:embeddedFont>
      <p:font typeface="Source Sans Pro Semibold" panose="020B0603030403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A5AC"/>
    <a:srgbClr val="E1F4F8"/>
    <a:srgbClr val="FF9664"/>
    <a:srgbClr val="DAA8E2"/>
    <a:srgbClr val="A1DED2"/>
    <a:srgbClr val="44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763" autoAdjust="0"/>
  </p:normalViewPr>
  <p:slideViewPr>
    <p:cSldViewPr snapToGrid="0">
      <p:cViewPr varScale="1">
        <p:scale>
          <a:sx n="140" d="100"/>
          <a:sy n="140" d="100"/>
        </p:scale>
        <p:origin x="252" y="114"/>
      </p:cViewPr>
      <p:guideLst/>
    </p:cSldViewPr>
  </p:slideViewPr>
  <p:outlineViewPr>
    <p:cViewPr>
      <p:scale>
        <a:sx n="33" d="100"/>
        <a:sy n="33" d="100"/>
      </p:scale>
      <p:origin x="0" y="-31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the titles</a:t>
            </a:r>
          </a:p>
        </p:txBody>
      </p:sp>
    </p:spTree>
    <p:extLst>
      <p:ext uri="{BB962C8B-B14F-4D97-AF65-F5344CB8AC3E}">
        <p14:creationId xmlns:p14="http://schemas.microsoft.com/office/powerpoint/2010/main" val="319416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one of the results instead of </a:t>
            </a:r>
            <a:r>
              <a:rPr lang="en-US" dirty="0" err="1"/>
              <a:t>buildig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59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 of a bend and show shortcuts</a:t>
            </a:r>
          </a:p>
        </p:txBody>
      </p:sp>
    </p:spTree>
    <p:extLst>
      <p:ext uri="{BB962C8B-B14F-4D97-AF65-F5344CB8AC3E}">
        <p14:creationId xmlns:p14="http://schemas.microsoft.com/office/powerpoint/2010/main" val="3508480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all equations</a:t>
            </a:r>
          </a:p>
        </p:txBody>
      </p:sp>
    </p:spTree>
    <p:extLst>
      <p:ext uri="{BB962C8B-B14F-4D97-AF65-F5344CB8AC3E}">
        <p14:creationId xmlns:p14="http://schemas.microsoft.com/office/powerpoint/2010/main" val="3162130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initial conditions</a:t>
            </a:r>
          </a:p>
        </p:txBody>
      </p:sp>
    </p:spTree>
    <p:extLst>
      <p:ext uri="{BB962C8B-B14F-4D97-AF65-F5344CB8AC3E}">
        <p14:creationId xmlns:p14="http://schemas.microsoft.com/office/powerpoint/2010/main" val="3250219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power to speed and drag to speed graphs</a:t>
            </a:r>
          </a:p>
        </p:txBody>
      </p:sp>
    </p:spTree>
    <p:extLst>
      <p:ext uri="{BB962C8B-B14F-4D97-AF65-F5344CB8AC3E}">
        <p14:creationId xmlns:p14="http://schemas.microsoft.com/office/powerpoint/2010/main" val="1878047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compact</a:t>
            </a:r>
          </a:p>
        </p:txBody>
      </p:sp>
    </p:spTree>
    <p:extLst>
      <p:ext uri="{BB962C8B-B14F-4D97-AF65-F5344CB8AC3E}">
        <p14:creationId xmlns:p14="http://schemas.microsoft.com/office/powerpoint/2010/main" val="1337091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 (The Diamond)" preserve="1" userDrawn="1">
  <p:cSld name="1_1. Title slide (The Diamond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AF5CE-8685-E97C-7139-1A91EB2D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695642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8B7D3-22D2-5A8E-3FE3-F2C01EF6EE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BF5F0C-4B0A-3030-ABCF-1EC65E2CFC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000" y="4464050"/>
            <a:ext cx="28408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72BE5D7-CD76-B8A1-7779-EF5B490A5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</p:spTree>
    <p:extLst>
      <p:ext uri="{BB962C8B-B14F-4D97-AF65-F5344CB8AC3E}">
        <p14:creationId xmlns:p14="http://schemas.microsoft.com/office/powerpoint/2010/main" val="131842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itle only " preserve="1" userDrawn="1">
  <p:cSld name="1_10. Title only 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34613-6459-0E69-0E87-7EDE0F2DC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52" name="Google Shape;52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Google Shape;53;p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24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Title and body" preserve="1" userDrawn="1">
  <p:cSld name="1_11. Title and 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0AEC03-5D0F-6E70-6AE0-CDCC6E62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55768-5B10-3D4F-8D58-EB902AF53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200" y="863600"/>
            <a:ext cx="8818950" cy="36322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cxnSp>
        <p:nvCxnSpPr>
          <p:cNvPr id="124" name="Google Shape;124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5" name="Google Shape;125;p1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368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ext and image" preserve="1" userDrawn="1">
  <p:cSld name="1_12. Text and imag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D84F6-3868-E63D-88B1-2DA851BCA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00" y="255050"/>
            <a:ext cx="5156400" cy="75340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06A9C36-8B06-B052-FF09-51ADA302EA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200" y="1079500"/>
            <a:ext cx="4653350" cy="3213100"/>
          </a:xfrm>
        </p:spPr>
        <p:txBody>
          <a:bodyPr>
            <a:normAutofit/>
          </a:bodyPr>
          <a:lstStyle>
            <a:lvl1pPr marL="76200" indent="0">
              <a:buNone/>
              <a:defRPr sz="20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05" name="Google Shape;105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300" y="1008450"/>
            <a:ext cx="7584300" cy="3626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>
            <a:spLocks noGrp="1"/>
          </p:cNvSpPr>
          <p:nvPr>
            <p:ph type="pic" idx="2" hasCustomPrompt="1"/>
          </p:nvPr>
        </p:nvSpPr>
        <p:spPr>
          <a:xfrm>
            <a:off x="4978700" y="89275"/>
            <a:ext cx="4072200" cy="4971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1098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Image and quote" preserve="1" userDrawn="1">
  <p:cSld name="1_13. Image and quo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8735C9-D0EC-E153-1C38-8E56342F4D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8" name="Google Shape;58;p9"/>
          <p:cNvSpPr>
            <a:spLocks noGrp="1"/>
          </p:cNvSpPr>
          <p:nvPr>
            <p:ph type="pic" idx="2"/>
          </p:nvPr>
        </p:nvSpPr>
        <p:spPr>
          <a:xfrm>
            <a:off x="209550" y="1015825"/>
            <a:ext cx="4257600" cy="329580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1ECA3E-8AD1-9FE4-8749-8873FF94B2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9550" y="4241799"/>
            <a:ext cx="4270300" cy="545539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title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B31BFE2-3CD6-5390-35E8-2DB0904798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1209124"/>
            <a:ext cx="4449076" cy="3445425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59" name="Google Shape;59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67150" y="1092675"/>
            <a:ext cx="4554000" cy="37968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050" y="885750"/>
            <a:ext cx="4476600" cy="39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CDE016-8C4A-EB36-9A5C-D136B85FDC0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9550" y="1016000"/>
            <a:ext cx="4257675" cy="3225800"/>
          </a:xfrm>
        </p:spPr>
        <p:txBody>
          <a:bodyPr/>
          <a:lstStyle/>
          <a:p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865437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Full image + text (right aligned)" preserve="1" userDrawn="1">
  <p:cSld name="1_14. Full image + text (right aligned)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>
            <a:spLocks noGrp="1"/>
          </p:cNvSpPr>
          <p:nvPr>
            <p:ph type="pic" idx="2" hasCustomPrompt="1"/>
          </p:nvPr>
        </p:nvSpPr>
        <p:spPr>
          <a:xfrm>
            <a:off x="635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6EC04-3F96-1650-9B58-687F1D98D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5000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3CEFA-56A9-503C-0CA7-9619790438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135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5943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Full image + text (left aligned) " preserve="1" userDrawn="1">
  <p:cSld name="1_15. Full image + text (left aligned) 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>
            <a:spLocks noGrp="1"/>
          </p:cNvSpPr>
          <p:nvPr>
            <p:ph type="pic" idx="2"/>
          </p:nvPr>
        </p:nvSpPr>
        <p:spPr>
          <a:xfrm>
            <a:off x="0" y="-68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C6EB06-7C37-701B-CC78-A98B53DE7F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5025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8482159-A46A-B32B-03AC-D168024182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68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Video" preserve="1" userDrawn="1">
  <p:cSld name="1_16. Video">
    <p:bg>
      <p:bgPr>
        <a:solidFill>
          <a:srgbClr val="E1F4F8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9203-2751-296C-FD48-FDB995EEB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47" y="1109551"/>
            <a:ext cx="2165674" cy="3756137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147" name="Google Shape;147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75975" y="277213"/>
            <a:ext cx="6327000" cy="47451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9" name="Google Shape;149;p2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2924DAB-C528-BEB3-BA55-A8E931814966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2482850" y="196850"/>
            <a:ext cx="6327775" cy="4668838"/>
          </a:xfrm>
        </p:spPr>
        <p:txBody>
          <a:bodyPr/>
          <a:lstStyle/>
          <a:p>
            <a:r>
              <a:rPr lang="en-GB"/>
              <a:t>Click icon to add media</a:t>
            </a:r>
          </a:p>
        </p:txBody>
      </p:sp>
      <p:sp>
        <p:nvSpPr>
          <p:cNvPr id="150" name="Google Shape;150;p21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7462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Statistics or key points" preserve="1" userDrawn="1">
  <p:cSld name="1_17. Statistics or key poi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594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33AAC-A50B-0931-731A-E4B53DBF3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588" y="187800"/>
            <a:ext cx="5883275" cy="73405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8760B-3503-D56B-6575-F628A6BEAC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50" y="2961400"/>
            <a:ext cx="2759400" cy="2112250"/>
          </a:xfrm>
          <a:solidFill>
            <a:schemeClr val="accent1"/>
          </a:solidFill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F4B204-C301-559A-4362-84C01F1B73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6937" y="2961400"/>
            <a:ext cx="1898099" cy="11643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B7F941-4385-0707-6AB1-690DBE63C5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6413" y="4132050"/>
            <a:ext cx="1898650" cy="9416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EB3785F-194F-0195-9178-EA83F1A1CF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237" y="2967750"/>
            <a:ext cx="1898099" cy="11643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5D8E3C5-38ED-9592-9AA0-521A9E34C3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65713" y="4138400"/>
            <a:ext cx="1898650" cy="9416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190B7AB-F6A4-D211-444C-CE1B5540F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9187" y="2967750"/>
            <a:ext cx="1898099" cy="11643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210AE4C-756C-7B05-68B6-BB65FAC2F0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8663" y="4138400"/>
            <a:ext cx="1898650" cy="9416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404250" y="-9000"/>
            <a:ext cx="616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286349" lvl="0" indent="0" rtl="0">
              <a:buNone/>
              <a:defRPr>
                <a:solidFill>
                  <a:schemeClr val="dk1"/>
                </a:solidFill>
              </a:defRPr>
            </a:lvl1pPr>
            <a:lvl2pPr marL="286349" lvl="1" indent="0" rtl="0">
              <a:buNone/>
              <a:defRPr>
                <a:solidFill>
                  <a:schemeClr val="dk1"/>
                </a:solidFill>
              </a:defRPr>
            </a:lvl2pPr>
            <a:lvl3pPr marL="286349" lvl="2" indent="0" rtl="0">
              <a:buNone/>
              <a:defRPr>
                <a:solidFill>
                  <a:schemeClr val="dk1"/>
                </a:solidFill>
              </a:defRPr>
            </a:lvl3pPr>
            <a:lvl4pPr marL="286349" lvl="3" indent="0" rtl="0">
              <a:buNone/>
              <a:defRPr>
                <a:solidFill>
                  <a:schemeClr val="dk1"/>
                </a:solidFill>
              </a:defRPr>
            </a:lvl4pPr>
            <a:lvl5pPr marL="286349" lvl="4" indent="0" rtl="0">
              <a:buNone/>
              <a:defRPr>
                <a:solidFill>
                  <a:schemeClr val="dk1"/>
                </a:solidFill>
              </a:defRPr>
            </a:lvl5pPr>
            <a:lvl6pPr marL="286349" lvl="5" indent="0" rtl="0">
              <a:buNone/>
              <a:defRPr>
                <a:solidFill>
                  <a:schemeClr val="dk1"/>
                </a:solidFill>
              </a:defRPr>
            </a:lvl6pPr>
            <a:lvl7pPr marL="286349" lvl="6" indent="0" rtl="0">
              <a:buNone/>
              <a:defRPr>
                <a:solidFill>
                  <a:schemeClr val="dk1"/>
                </a:solidFill>
              </a:defRPr>
            </a:lvl7pPr>
            <a:lvl8pPr marL="286349" lvl="7" indent="0" rtl="0">
              <a:buNone/>
              <a:defRPr>
                <a:solidFill>
                  <a:schemeClr val="dk1"/>
                </a:solidFill>
              </a:defRPr>
            </a:lvl8pPr>
            <a:lvl9pPr marL="286349" lvl="8" indent="0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286349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096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Big point" preserve="1" userDrawn="1">
  <p:cSld name="1_18. Big 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4174D8-78DD-A5E8-C56A-9A81CA3C1C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79" name="Google Shape;79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0" y="980500"/>
            <a:ext cx="3154500" cy="3154500"/>
          </a:xfrm>
          <a:prstGeom prst="ellipse">
            <a:avLst/>
          </a:prstGeom>
          <a:solidFill>
            <a:srgbClr val="FF9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9B53FD-603A-AED7-C5A0-5EC9F63D80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4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FCD12-1A84-6208-34E5-FD24E18221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1127125"/>
            <a:ext cx="4705350" cy="3008313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80" name="Google Shape;80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" name="Google Shape;81;p1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05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Big stat" preserve="1" userDrawn="1">
  <p:cSld name="1_19. Big sta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60215E7-B230-E57E-1907-459EA70B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89" name="Google Shape;89;p12"/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rgbClr val="4400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63650" y="980500"/>
            <a:ext cx="3154500" cy="3154500"/>
          </a:xfrm>
          <a:prstGeom prst="ellipse">
            <a:avLst/>
          </a:prstGeom>
          <a:solidFill>
            <a:srgbClr val="DAA8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10763041-7B53-6CBD-0EB7-64BC2AA64F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636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274600" y="4095988"/>
            <a:ext cx="8520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6200" lvl="0" indent="0" algn="ctr" rtl="0">
              <a:spcBef>
                <a:spcPts val="0"/>
              </a:spcBef>
              <a:spcAft>
                <a:spcPts val="0"/>
              </a:spcAft>
              <a:buClr>
                <a:srgbClr val="2B353E"/>
              </a:buClr>
              <a:buSzPts val="2400"/>
              <a:buNone/>
              <a:defRPr>
                <a:solidFill>
                  <a:srgbClr val="2B353E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0" name="Google Shape;90;p1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  <p:cxnSp>
        <p:nvCxnSpPr>
          <p:cNvPr id="95" name="Google Shape;95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2"/>
          <p:cNvSpPr txBox="1"/>
          <p:nvPr/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>
              <a:solidFill>
                <a:srgbClr val="131E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8402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 (Firth Court)" preserve="1" userDrawn="1">
  <p:cSld name="1_2. Title slide (Firth Court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50476-2DAE-54A9-987A-6F6C68657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545511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4779CA3-4592-A9C8-A096-0A1F7E913A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83969EB-C48F-B1FE-69B1-94FB6B475E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000" y="4464050"/>
            <a:ext cx="28408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A71FB3B-2B45-DBB5-A006-62C97FC32D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15113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</p:spTree>
    <p:extLst>
      <p:ext uri="{BB962C8B-B14F-4D97-AF65-F5344CB8AC3E}">
        <p14:creationId xmlns:p14="http://schemas.microsoft.com/office/powerpoint/2010/main" val="1332864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Title and two columns" preserve="1" userDrawn="1">
  <p:cSld name="1_20. Title and two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9DEB9D7A-CADD-B067-7660-0D2685B76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82A5AE-10B1-383B-3C4D-40FC7DCA9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52B2F-784E-617F-BD39-92009EB702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900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A766E2F-9C15-729D-9882-5E9E4915C8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655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70" name="Google Shape;170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1" name="Google Shape;171;p23" descr="The University of Sheffield logo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297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Title and three columns" preserve="1" userDrawn="1">
  <p:cSld name="1_21. Title and three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D1F4AB-1E2A-9F8B-9FC4-67EBD7917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215C12D-3A55-D9E5-E6E8-22C4F01C5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8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BBD02-3F6C-48DD-9185-9655FDD73F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70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3238B3-AE07-5397-CD24-9BA57200C4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785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24" descr="The University of Sheffield logo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6967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Blank" preserve="1">
  <p:cSld name="1_22. 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085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Final slide" preserve="1" userDrawn="1">
  <p:cSld name="1_23. Final slid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1800" y="303925"/>
            <a:ext cx="8016900" cy="3914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929" y="513475"/>
            <a:ext cx="8016900" cy="3914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40814-2910-535D-ED7C-F6D44A015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950" y="1108784"/>
            <a:ext cx="4664150" cy="2139349"/>
          </a:xfrm>
        </p:spPr>
        <p:txBody>
          <a:bodyPr>
            <a:noAutofit/>
          </a:bodyPr>
          <a:lstStyle>
            <a:lvl1pPr>
              <a:defRPr sz="6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133" name="Google Shape;133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B4CE-39F1-B584-CE3F-3551ED1912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950" y="3390900"/>
            <a:ext cx="7415213" cy="604838"/>
          </a:xfrm>
        </p:spPr>
        <p:txBody>
          <a:bodyPr/>
          <a:lstStyle>
            <a:lvl1pPr marL="7620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97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 (The Arts Tower)" preserve="1" userDrawn="1">
  <p:cSld name="1_3. Title slide (The Arts Tower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256F7-35C1-996A-C17F-427B8356BC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1" y="1203402"/>
            <a:ext cx="5819388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87354AE-A82D-F2B0-4915-FDFB4FB25B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7C7F35-2CE7-DF54-3FA8-DB049B4BA3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000" y="4464050"/>
            <a:ext cx="28408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706E11-160A-E52A-B62F-A3CD5AD5C8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</p:spTree>
    <p:extLst>
      <p:ext uri="{BB962C8B-B14F-4D97-AF65-F5344CB8AC3E}">
        <p14:creationId xmlns:p14="http://schemas.microsoft.com/office/powerpoint/2010/main" val="95464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Overview/Introduction slide" preserve="1" userDrawn="1">
  <p:cSld name="1_4. Overview/Introduction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36" y="61300"/>
            <a:ext cx="8926090" cy="50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2008B-E28E-A0A1-4F85-E72D2E7E1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800" y="112600"/>
            <a:ext cx="3062287" cy="572700"/>
          </a:xfrm>
        </p:spPr>
        <p:txBody>
          <a:bodyPr>
            <a:noAutofit/>
          </a:bodyPr>
          <a:lstStyle>
            <a:lvl1pPr>
              <a:defRPr sz="33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BD3D8-3E8F-5D97-92FF-460B44F1A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736600"/>
            <a:ext cx="3062288" cy="3537001"/>
          </a:xfrm>
        </p:spPr>
        <p:txBody>
          <a:bodyPr>
            <a:normAutofit/>
          </a:bodyPr>
          <a:lstStyle>
            <a:lvl1pPr>
              <a:buSzPct val="80000"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41" name="Google Shape;41;p6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75" y="4445025"/>
            <a:ext cx="1367224" cy="4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680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ection header (light)" preserve="1" userDrawn="1">
  <p:cSld name="1_5. Section header (light)">
    <p:bg>
      <p:bgPr>
        <a:solidFill>
          <a:srgbClr val="A1DED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" name="Google Shape;46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6DC372-114F-9F0D-C4D0-77B6F5B49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7" name="Google Shape;47;p7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48" name="Google Shape;48;p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50" y="4124414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8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Section header horizontal (light)" preserve="1" userDrawn="1">
  <p:cSld name="1_8. Section header horizontal (light)">
    <p:bg>
      <p:bgPr>
        <a:solidFill>
          <a:srgbClr val="A1DED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6DD05E-1C7C-8965-2607-C3F342985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00" y="942300"/>
            <a:ext cx="352940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26" name="Google Shape;26;p4"/>
          <p:cNvSpPr>
            <a:spLocks noGrp="1"/>
          </p:cNvSpPr>
          <p:nvPr>
            <p:ph type="pic" idx="2" hasCustomPrompt="1"/>
          </p:nvPr>
        </p:nvSpPr>
        <p:spPr>
          <a:xfrm>
            <a:off x="382586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7" name="Google Shape;27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Google Shape;28;p4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510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Section header (dark)" preserve="1" userDrawn="1">
  <p:cSld name="1_6. Section header (dark)"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5B5458A-83EB-BC2E-44BB-3E657BA33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01" name="Google Shape;101;p13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102" name="Google Shape;102;p13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00" y="4125600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10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ection header horizontal (dark)" preserve="1" userDrawn="1">
  <p:cSld name="1_7. Section header horizontal (dark)">
    <p:bg>
      <p:bgPr>
        <a:solidFill>
          <a:schemeClr val="lt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4000"/>
            <a:ext cx="1845300" cy="7236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4" name="Google Shape;114;p15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00" y="288575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6B56F3-93F3-CC35-E0B8-D2C9B5FE5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63" y="1012175"/>
            <a:ext cx="3492230" cy="3354025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15" name="Google Shape;115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>
            <a:spLocks noGrp="1"/>
          </p:cNvSpPr>
          <p:nvPr>
            <p:ph type="pic" idx="2" hasCustomPrompt="1"/>
          </p:nvPr>
        </p:nvSpPr>
        <p:spPr>
          <a:xfrm>
            <a:off x="383221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8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Meet the team" preserve="1" userDrawn="1">
  <p:cSld name="1_9. Meet the team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128200" y="0"/>
            <a:ext cx="81963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 i="0">
                <a:latin typeface="Source Sans Pro Black" panose="020B0503030403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153" name="Google Shape;153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7600" y="2072238"/>
            <a:ext cx="7048800" cy="5418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" name="Google Shape;154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22"/>
          <p:cNvSpPr>
            <a:spLocks noGrp="1"/>
          </p:cNvSpPr>
          <p:nvPr>
            <p:ph type="pic" idx="2"/>
          </p:nvPr>
        </p:nvSpPr>
        <p:spPr>
          <a:xfrm>
            <a:off x="12477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873FF-E047-E11C-6765-FBBC8EE4F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100" y="3453731"/>
            <a:ext cx="2314575" cy="541800"/>
          </a:xfrm>
        </p:spPr>
        <p:txBody>
          <a:bodyPr/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644DF0-C66F-6D20-35C4-51DD98160F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100" y="4062487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0" name="Google Shape;160;p22"/>
          <p:cNvSpPr>
            <a:spLocks noGrp="1"/>
          </p:cNvSpPr>
          <p:nvPr>
            <p:ph type="pic" idx="4"/>
          </p:nvPr>
        </p:nvSpPr>
        <p:spPr>
          <a:xfrm>
            <a:off x="36099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5EEC6B-E86D-71A7-BCDD-A8667B4BF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16300" y="3453732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E92A95C-BFD0-5975-C6FB-C3C038E82B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6300" y="4062488"/>
            <a:ext cx="2314575" cy="407074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3" name="Google Shape;163;p22"/>
          <p:cNvSpPr>
            <a:spLocks noGrp="1"/>
          </p:cNvSpPr>
          <p:nvPr>
            <p:ph type="pic" idx="7"/>
          </p:nvPr>
        </p:nvSpPr>
        <p:spPr>
          <a:xfrm>
            <a:off x="59721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F279A5A-7C6F-0783-7967-03C33B784E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84850" y="3453731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A21074-44E0-AAE5-1E6A-1963BD30D1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4850" y="4062486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950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AFD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9.svg"/><Relationship Id="rId4" Type="http://schemas.openxmlformats.org/officeDocument/2006/relationships/image" Target="../media/image45.svg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13" Type="http://schemas.openxmlformats.org/officeDocument/2006/relationships/image" Target="../media/image74.png"/><Relationship Id="rId18" Type="http://schemas.openxmlformats.org/officeDocument/2006/relationships/image" Target="../media/image79.sv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7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svg"/><Relationship Id="rId4" Type="http://schemas.openxmlformats.org/officeDocument/2006/relationships/image" Target="../media/image15.png"/><Relationship Id="rId9" Type="http://schemas.openxmlformats.org/officeDocument/2006/relationships/image" Target="../media/image70.png"/><Relationship Id="rId14" Type="http://schemas.openxmlformats.org/officeDocument/2006/relationships/image" Target="../media/image75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jp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EDD7-DF74-EF8C-E4B3-5740FC7C8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" y="1203402"/>
            <a:ext cx="8330631" cy="1762822"/>
          </a:xfrm>
        </p:spPr>
        <p:txBody>
          <a:bodyPr/>
          <a:lstStyle/>
          <a:p>
            <a:r>
              <a:rPr lang="en-US" sz="4400" dirty="0"/>
              <a:t>Trajectory </a:t>
            </a:r>
            <a:r>
              <a:rPr lang="en-US" sz="4400" dirty="0" err="1"/>
              <a:t>Optimisation</a:t>
            </a:r>
            <a:r>
              <a:rPr lang="en-US" sz="4400" dirty="0"/>
              <a:t> for Target-in-range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BAA00-096B-4DA3-E946-FC29564705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FYP Presentation</a:t>
            </a:r>
          </a:p>
          <a:p>
            <a:r>
              <a:rPr lang="en-US" dirty="0"/>
              <a:t>Supervisor: Dr. </a:t>
            </a:r>
            <a:r>
              <a:rPr lang="en-US" dirty="0" err="1"/>
              <a:t>Yuanbo</a:t>
            </a:r>
            <a:r>
              <a:rPr lang="en-US" dirty="0"/>
              <a:t> </a:t>
            </a:r>
            <a:r>
              <a:rPr lang="en-US" dirty="0" err="1"/>
              <a:t>Nie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6ED36-C090-9891-A285-6773A9D138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Nikilesh Ramesh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2372C-D4AF-79AB-859F-88F501947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16/05/2024</a:t>
            </a:r>
          </a:p>
        </p:txBody>
      </p:sp>
    </p:spTree>
    <p:extLst>
      <p:ext uri="{BB962C8B-B14F-4D97-AF65-F5344CB8AC3E}">
        <p14:creationId xmlns:p14="http://schemas.microsoft.com/office/powerpoint/2010/main" val="3649438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015D6-AB09-0C70-6700-8A8E6693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(I): In-range Behavior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69F6F2-1769-7908-630B-AF8A984400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ED75B02-DBDE-32B1-469B-54A55A178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461" y="1831539"/>
            <a:ext cx="2165619" cy="3052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3BE9B06-EDE8-504B-9F94-3DB91E0B8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461" y="3743719"/>
            <a:ext cx="3662652" cy="305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367A19-6F7D-A3F8-779C-EC3DC05FE290}"/>
              </a:ext>
            </a:extLst>
          </p:cNvPr>
          <p:cNvSpPr txBox="1"/>
          <p:nvPr/>
        </p:nvSpPr>
        <p:spPr>
          <a:xfrm>
            <a:off x="760461" y="1329397"/>
            <a:ext cx="2800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Setpoint Tracking Lagrange Cost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B276C-9147-632F-613F-FD61382CAAA6}"/>
              </a:ext>
            </a:extLst>
          </p:cNvPr>
          <p:cNvSpPr txBox="1"/>
          <p:nvPr/>
        </p:nvSpPr>
        <p:spPr>
          <a:xfrm>
            <a:off x="760461" y="3244133"/>
            <a:ext cx="3427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Always In-range Tracking Lagrange Cost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9A3CA40-6D52-3684-FFF4-BF0D8949F4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71891" y="1329397"/>
            <a:ext cx="4211542" cy="315865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D0551E-E382-609F-E432-5047F4589C65}"/>
              </a:ext>
            </a:extLst>
          </p:cNvPr>
          <p:cNvSpPr/>
          <p:nvPr/>
        </p:nvSpPr>
        <p:spPr>
          <a:xfrm>
            <a:off x="661181" y="1274336"/>
            <a:ext cx="3761931" cy="1116774"/>
          </a:xfrm>
          <a:prstGeom prst="round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9EADF3A-A355-5330-FE1F-5A947B43CCEB}"/>
              </a:ext>
            </a:extLst>
          </p:cNvPr>
          <p:cNvSpPr/>
          <p:nvPr/>
        </p:nvSpPr>
        <p:spPr>
          <a:xfrm>
            <a:off x="661182" y="3223214"/>
            <a:ext cx="3810928" cy="1116774"/>
          </a:xfrm>
          <a:prstGeom prst="roundRect">
            <a:avLst/>
          </a:prstGeom>
          <a:noFill/>
          <a:ln w="28575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BC53340-8F18-C058-147A-993DEAFB99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20889" y="1329396"/>
            <a:ext cx="4211542" cy="3158657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713767B-DB99-9908-E8FC-84EEE4AC6D62}"/>
              </a:ext>
            </a:extLst>
          </p:cNvPr>
          <p:cNvSpPr/>
          <p:nvPr/>
        </p:nvSpPr>
        <p:spPr>
          <a:xfrm>
            <a:off x="661181" y="2529929"/>
            <a:ext cx="3810928" cy="438935"/>
          </a:xfrm>
          <a:prstGeom prst="roundRect">
            <a:avLst/>
          </a:prstGeom>
          <a:noFill/>
          <a:ln w="28575" cap="flat" cmpd="sng" algn="ctr">
            <a:solidFill>
              <a:srgbClr val="F1A5A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AE9D43-DD13-E3A3-A02F-4D1ACD8D732E}"/>
              </a:ext>
            </a:extLst>
          </p:cNvPr>
          <p:cNvSpPr txBox="1"/>
          <p:nvPr/>
        </p:nvSpPr>
        <p:spPr>
          <a:xfrm>
            <a:off x="760461" y="2605852"/>
            <a:ext cx="1784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Introduce the range 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DAF75E6-D2CE-6852-78D4-F60BEF0E5C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91787" y="2617294"/>
            <a:ext cx="391378" cy="23126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A0D0EB6-525E-4174-0840-FFB9381289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71673" y="1389536"/>
            <a:ext cx="4211541" cy="31586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366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6E83-0F97-72F3-3C60-D52513BF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(II): Out-of-range Behavior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5FF5FD-F611-8725-0DA1-F2696B4CB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C2EE4F-EBC7-BEFD-A100-DCE25C90F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122" y="1982099"/>
            <a:ext cx="3407708" cy="255578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7AA1314-8870-56ED-DEB4-5D7F5AB7B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4012" y="1756982"/>
            <a:ext cx="3707864" cy="278089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894933F-A6C2-7A14-FD01-A1F9A2DAE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6701" y="1495904"/>
            <a:ext cx="4524375" cy="17145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CCC477-447D-2617-61C5-9473B67FBFD1}"/>
              </a:ext>
            </a:extLst>
          </p:cNvPr>
          <p:cNvSpPr/>
          <p:nvPr/>
        </p:nvSpPr>
        <p:spPr>
          <a:xfrm>
            <a:off x="473122" y="757451"/>
            <a:ext cx="3707864" cy="392373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283BE-FAEF-7816-3B96-C8896D27F8B6}"/>
              </a:ext>
            </a:extLst>
          </p:cNvPr>
          <p:cNvSpPr txBox="1"/>
          <p:nvPr/>
        </p:nvSpPr>
        <p:spPr>
          <a:xfrm>
            <a:off x="1513369" y="782981"/>
            <a:ext cx="1762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Ideal cost function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FFBBAD-AC65-F184-777C-0C0EE8A48E43}"/>
              </a:ext>
            </a:extLst>
          </p:cNvPr>
          <p:cNvSpPr/>
          <p:nvPr/>
        </p:nvSpPr>
        <p:spPr>
          <a:xfrm>
            <a:off x="4315637" y="757450"/>
            <a:ext cx="4766947" cy="392373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79304-AAF4-278F-3BA7-CD0D6946DA6F}"/>
              </a:ext>
            </a:extLst>
          </p:cNvPr>
          <p:cNvSpPr txBox="1"/>
          <p:nvPr/>
        </p:nvSpPr>
        <p:spPr>
          <a:xfrm>
            <a:off x="5534033" y="782981"/>
            <a:ext cx="2449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Approximate cost function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C43837-DF8F-9F92-B31E-794CE44597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6180" y="1462566"/>
            <a:ext cx="2914650" cy="409575"/>
          </a:xfrm>
          <a:prstGeom prst="rect">
            <a:avLst/>
          </a:prstGeom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8BD91DF2-B239-F05E-5A4A-5718ED80A975}"/>
              </a:ext>
            </a:extLst>
          </p:cNvPr>
          <p:cNvSpPr/>
          <p:nvPr/>
        </p:nvSpPr>
        <p:spPr>
          <a:xfrm>
            <a:off x="895030" y="2736376"/>
            <a:ext cx="812042" cy="177421"/>
          </a:xfrm>
          <a:prstGeom prst="leftRightArrow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2969780E-26F4-304C-3D25-69C217ACB5AA}"/>
              </a:ext>
            </a:extLst>
          </p:cNvPr>
          <p:cNvSpPr/>
          <p:nvPr/>
        </p:nvSpPr>
        <p:spPr>
          <a:xfrm>
            <a:off x="1825352" y="3809999"/>
            <a:ext cx="812042" cy="177421"/>
          </a:xfrm>
          <a:prstGeom prst="leftRightArrow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811F42B-59F4-05E7-31D0-6BE62D453D93}"/>
              </a:ext>
            </a:extLst>
          </p:cNvPr>
          <p:cNvSpPr/>
          <p:nvPr/>
        </p:nvSpPr>
        <p:spPr>
          <a:xfrm>
            <a:off x="2767364" y="2800065"/>
            <a:ext cx="812042" cy="177421"/>
          </a:xfrm>
          <a:prstGeom prst="leftRightArrow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48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0630-CE4D-9E43-71C6-E948989B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(III): </a:t>
            </a:r>
            <a:r>
              <a:rPr lang="en-US" dirty="0" err="1"/>
              <a:t>Regularisation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D85101-D662-2214-30AD-FB6B47D588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1CF0410-C268-F4CF-797F-CE8D102E1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4890" y="2018162"/>
            <a:ext cx="3596186" cy="269713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D7E8EB2-249C-67B9-273B-2202BAF6A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2996" y="2014258"/>
            <a:ext cx="3601391" cy="27010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50AD88-5F40-CE65-7E34-4A8EC30AB387}"/>
              </a:ext>
            </a:extLst>
          </p:cNvPr>
          <p:cNvSpPr txBox="1"/>
          <p:nvPr/>
        </p:nvSpPr>
        <p:spPr>
          <a:xfrm>
            <a:off x="511791" y="864941"/>
            <a:ext cx="835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Introducing </a:t>
            </a:r>
            <a:r>
              <a:rPr lang="en-US" dirty="0" err="1"/>
              <a:t>regularisation</a:t>
            </a:r>
            <a:r>
              <a:rPr lang="en-US" dirty="0"/>
              <a:t> to deal with the lack of gradient information when the tracker out of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enough to have minimal effects on the overall framework. 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1B55585-4810-5D27-AE82-E939BB07A2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5290" y="1517424"/>
            <a:ext cx="2476500" cy="37147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9247512-F656-6D02-61B3-0C36EF39CDC4}"/>
              </a:ext>
            </a:extLst>
          </p:cNvPr>
          <p:cNvSpPr/>
          <p:nvPr/>
        </p:nvSpPr>
        <p:spPr>
          <a:xfrm>
            <a:off x="3844387" y="3364779"/>
            <a:ext cx="1580503" cy="238230"/>
          </a:xfrm>
          <a:prstGeom prst="rightArrow">
            <a:avLst/>
          </a:prstGeom>
          <a:solidFill>
            <a:srgbClr val="FF0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02194-8015-507A-875C-4E2F599C119A}"/>
              </a:ext>
            </a:extLst>
          </p:cNvPr>
          <p:cNvSpPr txBox="1"/>
          <p:nvPr/>
        </p:nvSpPr>
        <p:spPr>
          <a:xfrm>
            <a:off x="3791299" y="3617047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regularisation</a:t>
            </a:r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EA0117B-3F08-0886-BA9B-7B4CCE8568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96500" y="3957044"/>
            <a:ext cx="676275" cy="14287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549BA12-D9F6-8208-CDB7-089B0B989AAA}"/>
              </a:ext>
            </a:extLst>
          </p:cNvPr>
          <p:cNvSpPr/>
          <p:nvPr/>
        </p:nvSpPr>
        <p:spPr>
          <a:xfrm>
            <a:off x="436728" y="864941"/>
            <a:ext cx="8464276" cy="1149317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74A201BF-927B-8862-EE2A-F5A97B39C3CE}"/>
              </a:ext>
            </a:extLst>
          </p:cNvPr>
          <p:cNvSpPr/>
          <p:nvPr/>
        </p:nvSpPr>
        <p:spPr>
          <a:xfrm>
            <a:off x="681056" y="3095843"/>
            <a:ext cx="876120" cy="122829"/>
          </a:xfrm>
          <a:prstGeom prst="leftRightArrow">
            <a:avLst/>
          </a:prstGeom>
          <a:solidFill>
            <a:srgbClr val="FF0000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4DB68FD8-AD4A-63DB-CEE8-7178700862CA}"/>
              </a:ext>
            </a:extLst>
          </p:cNvPr>
          <p:cNvSpPr/>
          <p:nvPr/>
        </p:nvSpPr>
        <p:spPr>
          <a:xfrm>
            <a:off x="2663677" y="3089626"/>
            <a:ext cx="876120" cy="122829"/>
          </a:xfrm>
          <a:prstGeom prst="leftRightArrow">
            <a:avLst/>
          </a:prstGeom>
          <a:solidFill>
            <a:srgbClr val="FF0000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6BD44-98AD-D258-69FF-983D75D41731}"/>
              </a:ext>
            </a:extLst>
          </p:cNvPr>
          <p:cNvSpPr txBox="1"/>
          <p:nvPr/>
        </p:nvSpPr>
        <p:spPr>
          <a:xfrm>
            <a:off x="1460310" y="4709713"/>
            <a:ext cx="21852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Figure: Cost with varying K1 parameter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A953C-9A5A-2443-06FA-83265E5ED8B6}"/>
              </a:ext>
            </a:extLst>
          </p:cNvPr>
          <p:cNvSpPr txBox="1"/>
          <p:nvPr/>
        </p:nvSpPr>
        <p:spPr>
          <a:xfrm>
            <a:off x="5761629" y="4680790"/>
            <a:ext cx="332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Figure: </a:t>
            </a:r>
            <a:r>
              <a:rPr lang="en-US" sz="900" dirty="0" err="1"/>
              <a:t>Regularised</a:t>
            </a:r>
            <a:r>
              <a:rPr lang="en-US" sz="900" dirty="0"/>
              <a:t> Cost with varying K2 parameter and a fixed K1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381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6" grpId="0" animBg="1"/>
      <p:bldP spid="17" grpId="0" animBg="1"/>
      <p:bldP spid="18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6D7D-8997-533D-4DD8-3E1AB7BB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(IV): Smooth Maximum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297029-1FE3-2819-CE3B-1FC91A021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38B346-5CFF-60E8-BAB6-DC2D8F5A5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209" y="3383515"/>
            <a:ext cx="5381625" cy="3905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593803A-D559-3D32-65B3-EA370275B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209" y="4153539"/>
            <a:ext cx="3543300" cy="285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57C233-66CF-1E05-EB1E-D3EACF7AF87E}"/>
              </a:ext>
            </a:extLst>
          </p:cNvPr>
          <p:cNvSpPr txBox="1"/>
          <p:nvPr/>
        </p:nvSpPr>
        <p:spPr>
          <a:xfrm>
            <a:off x="194164" y="3024914"/>
            <a:ext cx="5136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Log-Sum-Exp Function to approximate the maximum operator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9C524-4837-F99B-5126-E5EBB9CA7D95}"/>
              </a:ext>
            </a:extLst>
          </p:cNvPr>
          <p:cNvSpPr txBox="1"/>
          <p:nvPr/>
        </p:nvSpPr>
        <p:spPr>
          <a:xfrm>
            <a:off x="194164" y="3824864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Such that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841826-EC37-DACC-C6DE-9A0B9F6C74BC}"/>
              </a:ext>
            </a:extLst>
          </p:cNvPr>
          <p:cNvSpPr/>
          <p:nvPr/>
        </p:nvSpPr>
        <p:spPr>
          <a:xfrm>
            <a:off x="192297" y="2939082"/>
            <a:ext cx="5805894" cy="1669916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B5170DC-CAF4-48C9-09F9-778D5D39C106}"/>
              </a:ext>
            </a:extLst>
          </p:cNvPr>
          <p:cNvSpPr/>
          <p:nvPr/>
        </p:nvSpPr>
        <p:spPr>
          <a:xfrm>
            <a:off x="128200" y="958583"/>
            <a:ext cx="5869991" cy="1669916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BFEF97-CE83-E4BA-2295-58AE1978A481}"/>
              </a:ext>
            </a:extLst>
          </p:cNvPr>
          <p:cNvSpPr txBox="1"/>
          <p:nvPr/>
        </p:nvSpPr>
        <p:spPr>
          <a:xfrm>
            <a:off x="449271" y="1140173"/>
            <a:ext cx="3437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operator is discontinuous  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2D7790A-176B-878C-72B5-907402896F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648" y="1629540"/>
            <a:ext cx="2876550" cy="3143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087055E-44FD-DFC9-251B-8F97E0CE6D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59606" y="1447950"/>
            <a:ext cx="3086682" cy="28178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8174A3-CEC2-6F9C-55B6-8F66F28F0CA7}"/>
              </a:ext>
            </a:extLst>
          </p:cNvPr>
          <p:cNvSpPr txBox="1"/>
          <p:nvPr/>
        </p:nvSpPr>
        <p:spPr>
          <a:xfrm>
            <a:off x="6489510" y="4296414"/>
            <a:ext cx="2358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Figure: AIR soft constraint with varying rho</a:t>
            </a:r>
          </a:p>
        </p:txBody>
      </p:sp>
    </p:spTree>
    <p:extLst>
      <p:ext uri="{BB962C8B-B14F-4D97-AF65-F5344CB8AC3E}">
        <p14:creationId xmlns:p14="http://schemas.microsoft.com/office/powerpoint/2010/main" val="2826259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6B45F-C038-1958-0606-09B2F049F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2190466"/>
            <a:ext cx="3529400" cy="2002933"/>
          </a:xfrm>
        </p:spPr>
        <p:txBody>
          <a:bodyPr/>
          <a:lstStyle/>
          <a:p>
            <a:r>
              <a:rPr lang="en-US" sz="3600" dirty="0"/>
              <a:t>Formulation Demonstration</a:t>
            </a:r>
          </a:p>
        </p:txBody>
      </p:sp>
      <p:pic>
        <p:nvPicPr>
          <p:cNvPr id="6" name="Picture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8BB818A0-7CCC-8508-92F5-F381FB5B79F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7480" b="7480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F382A-A5F5-4152-64BC-5409AF403B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203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89AC-C8E9-6D46-F9E0-8E3183A9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Demonstration (I): Always-in-range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C8493C-FC6A-9034-49F0-3AD80FA9E5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EEF5E122-B134-2C36-5298-B1D90A29E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77" y="2052345"/>
            <a:ext cx="3130689" cy="2348017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8AC58DFD-B5A3-43AC-6186-760E34B0B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768" y="2120062"/>
            <a:ext cx="2950108" cy="2212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EB60FB-13D9-15E3-F344-EA7408BBCEDC}"/>
              </a:ext>
            </a:extLst>
          </p:cNvPr>
          <p:cNvSpPr txBox="1"/>
          <p:nvPr/>
        </p:nvSpPr>
        <p:spPr>
          <a:xfrm>
            <a:off x="2355711" y="886312"/>
            <a:ext cx="5068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Always-in-range tracking with double integrator dynamics</a:t>
            </a:r>
          </a:p>
          <a:p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736F18-491A-2225-B882-692A684FEDCC}"/>
              </a:ext>
            </a:extLst>
          </p:cNvPr>
          <p:cNvSpPr/>
          <p:nvPr/>
        </p:nvSpPr>
        <p:spPr>
          <a:xfrm>
            <a:off x="750627" y="1384031"/>
            <a:ext cx="3596185" cy="329715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2CD106-482B-2F64-F822-337304C6A841}"/>
              </a:ext>
            </a:extLst>
          </p:cNvPr>
          <p:cNvSpPr txBox="1"/>
          <p:nvPr/>
        </p:nvSpPr>
        <p:spPr>
          <a:xfrm>
            <a:off x="1084997" y="1516790"/>
            <a:ext cx="3050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A.I.R. Tracking with path constraints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6ED615E-F151-E1C0-6E43-AAEB5C8BBF61}"/>
              </a:ext>
            </a:extLst>
          </p:cNvPr>
          <p:cNvSpPr/>
          <p:nvPr/>
        </p:nvSpPr>
        <p:spPr>
          <a:xfrm>
            <a:off x="5249839" y="1383178"/>
            <a:ext cx="3596185" cy="329715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47BDD-5016-2716-BDA0-83E5CEF6EB0A}"/>
              </a:ext>
            </a:extLst>
          </p:cNvPr>
          <p:cNvSpPr txBox="1"/>
          <p:nvPr/>
        </p:nvSpPr>
        <p:spPr>
          <a:xfrm>
            <a:off x="5584209" y="1515937"/>
            <a:ext cx="3021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A.I.R. Tracking with Soft constraints</a:t>
            </a:r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75342BCA-2096-06C7-54D5-4FF1081B51D6}"/>
              </a:ext>
            </a:extLst>
          </p:cNvPr>
          <p:cNvSpPr/>
          <p:nvPr/>
        </p:nvSpPr>
        <p:spPr>
          <a:xfrm>
            <a:off x="1139588" y="3031753"/>
            <a:ext cx="307077" cy="278866"/>
          </a:xfrm>
          <a:prstGeom prst="star4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4 Points 5">
            <a:extLst>
              <a:ext uri="{FF2B5EF4-FFF2-40B4-BE49-F238E27FC236}">
                <a16:creationId xmlns:a16="http://schemas.microsoft.com/office/drawing/2014/main" id="{BEC1B79D-0314-FEBE-F494-549D6ECC3A64}"/>
              </a:ext>
            </a:extLst>
          </p:cNvPr>
          <p:cNvSpPr/>
          <p:nvPr/>
        </p:nvSpPr>
        <p:spPr>
          <a:xfrm>
            <a:off x="5836693" y="3893836"/>
            <a:ext cx="307077" cy="278866"/>
          </a:xfrm>
          <a:prstGeom prst="star4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4 Points 12">
            <a:extLst>
              <a:ext uri="{FF2B5EF4-FFF2-40B4-BE49-F238E27FC236}">
                <a16:creationId xmlns:a16="http://schemas.microsoft.com/office/drawing/2014/main" id="{52172EE7-7342-CEC1-7CA4-012373FEE569}"/>
              </a:ext>
            </a:extLst>
          </p:cNvPr>
          <p:cNvSpPr/>
          <p:nvPr/>
        </p:nvSpPr>
        <p:spPr>
          <a:xfrm>
            <a:off x="3901254" y="4698369"/>
            <a:ext cx="307077" cy="278866"/>
          </a:xfrm>
          <a:prstGeom prst="star4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6E794-B675-1D86-ABE5-53293CAC20EB}"/>
              </a:ext>
            </a:extLst>
          </p:cNvPr>
          <p:cNvSpPr txBox="1"/>
          <p:nvPr/>
        </p:nvSpPr>
        <p:spPr>
          <a:xfrm>
            <a:off x="4208331" y="4674615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Condition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7A45E0-A991-2115-5833-7933627D71F1}"/>
              </a:ext>
            </a:extLst>
          </p:cNvPr>
          <p:cNvSpPr/>
          <p:nvPr/>
        </p:nvSpPr>
        <p:spPr>
          <a:xfrm>
            <a:off x="7049485" y="2800294"/>
            <a:ext cx="37531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6F8223-5037-AB5D-6949-7E1E53D17EB9}"/>
              </a:ext>
            </a:extLst>
          </p:cNvPr>
          <p:cNvSpPr/>
          <p:nvPr/>
        </p:nvSpPr>
        <p:spPr>
          <a:xfrm>
            <a:off x="2357652" y="2800294"/>
            <a:ext cx="375313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8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4105-B4AA-7BC3-989C-6582D9BE0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Demonstration (II): Multiagent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F429D2-F4BD-4DA7-D1C4-761B42265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4" descr="A graph of a graph with a red line&#10;&#10;Description automatically generated">
            <a:extLst>
              <a:ext uri="{FF2B5EF4-FFF2-40B4-BE49-F238E27FC236}">
                <a16:creationId xmlns:a16="http://schemas.microsoft.com/office/drawing/2014/main" id="{DC82F809-6B3B-483E-07B8-242FB5762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200" y="952530"/>
            <a:ext cx="2450987" cy="1838240"/>
          </a:xfrm>
          <a:prstGeom prst="rect">
            <a:avLst/>
          </a:prstGeom>
        </p:spPr>
      </p:pic>
      <p:pic>
        <p:nvPicPr>
          <p:cNvPr id="7" name="Picture 6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EFDC0CD-5701-C9F4-EFCD-85D06847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841" y="2844507"/>
            <a:ext cx="2512892" cy="1884669"/>
          </a:xfrm>
          <a:prstGeom prst="rect">
            <a:avLst/>
          </a:prstGeom>
        </p:spPr>
      </p:pic>
      <p:pic>
        <p:nvPicPr>
          <p:cNvPr id="9" name="Picture 8" descr="A graph of a graph showing a number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5BA2F8B7-51B4-4166-9BE6-887BE8BFB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079" y="906101"/>
            <a:ext cx="2512892" cy="1884669"/>
          </a:xfrm>
          <a:prstGeom prst="rect">
            <a:avLst/>
          </a:prstGeom>
        </p:spPr>
      </p:pic>
      <p:pic>
        <p:nvPicPr>
          <p:cNvPr id="11" name="Picture 10" descr="A graph with a blue line&#10;&#10;Description automatically generated">
            <a:extLst>
              <a:ext uri="{FF2B5EF4-FFF2-40B4-BE49-F238E27FC236}">
                <a16:creationId xmlns:a16="http://schemas.microsoft.com/office/drawing/2014/main" id="{8FB4C444-FF0F-8CD2-1C26-7439EC406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012" y="2896152"/>
            <a:ext cx="2375175" cy="178138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9E5994-8F5B-3192-7570-7CEDBCF44763}"/>
              </a:ext>
            </a:extLst>
          </p:cNvPr>
          <p:cNvSpPr/>
          <p:nvPr/>
        </p:nvSpPr>
        <p:spPr>
          <a:xfrm>
            <a:off x="551432" y="906101"/>
            <a:ext cx="7887573" cy="1938406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D6C1C9-5CED-F2AB-0B0E-AC240FCE69BE}"/>
              </a:ext>
            </a:extLst>
          </p:cNvPr>
          <p:cNvSpPr/>
          <p:nvPr/>
        </p:nvSpPr>
        <p:spPr>
          <a:xfrm>
            <a:off x="551432" y="2826445"/>
            <a:ext cx="7887573" cy="1938406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457FE3-58E2-9BE2-20E2-1C0926122BAC}"/>
              </a:ext>
            </a:extLst>
          </p:cNvPr>
          <p:cNvSpPr txBox="1"/>
          <p:nvPr/>
        </p:nvSpPr>
        <p:spPr>
          <a:xfrm>
            <a:off x="679207" y="1312049"/>
            <a:ext cx="21547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Double trackers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terminal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Optimised</a:t>
            </a:r>
            <a:r>
              <a:rPr lang="en-US" dirty="0"/>
              <a:t> for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Simple energy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A8043-4A86-C735-3477-107B42067F74}"/>
              </a:ext>
            </a:extLst>
          </p:cNvPr>
          <p:cNvSpPr txBox="1"/>
          <p:nvPr/>
        </p:nvSpPr>
        <p:spPr>
          <a:xfrm>
            <a:off x="740084" y="3331451"/>
            <a:ext cx="21547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Double trackers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terminal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Optimised</a:t>
            </a:r>
            <a:r>
              <a:rPr lang="en-US" dirty="0"/>
              <a:t> for energy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Energy model with wireless charging</a:t>
            </a:r>
          </a:p>
        </p:txBody>
      </p:sp>
    </p:spTree>
    <p:extLst>
      <p:ext uri="{BB962C8B-B14F-4D97-AF65-F5344CB8AC3E}">
        <p14:creationId xmlns:p14="http://schemas.microsoft.com/office/powerpoint/2010/main" val="346556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0C4D-A460-2EDF-7A07-2EAA1E1F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Demonstration (III): Higher Dimensions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7E5B14-6B4D-1629-632C-695DD3CA4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4" descr="A graph of a curve&#10;&#10;Description automatically generated">
            <a:extLst>
              <a:ext uri="{FF2B5EF4-FFF2-40B4-BE49-F238E27FC236}">
                <a16:creationId xmlns:a16="http://schemas.microsoft.com/office/drawing/2014/main" id="{AA93DB3F-5A9E-BEAB-3E99-D61E0AEE4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34262"/>
            <a:ext cx="4503430" cy="2426011"/>
          </a:xfrm>
          <a:prstGeom prst="rect">
            <a:avLst/>
          </a:prstGeom>
        </p:spPr>
      </p:pic>
      <p:pic>
        <p:nvPicPr>
          <p:cNvPr id="6" name="Picture 5" descr="A computer screen with a colorful image&#10;&#10;Description automatically generated with medium confidence">
            <a:extLst>
              <a:ext uri="{FF2B5EF4-FFF2-40B4-BE49-F238E27FC236}">
                <a16:creationId xmlns:a16="http://schemas.microsoft.com/office/drawing/2014/main" id="{9D21BCF5-9719-2821-1254-77DA2F0B97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61" t="14826" r="13726" b="13795"/>
          <a:stretch/>
        </p:blipFill>
        <p:spPr>
          <a:xfrm>
            <a:off x="5540681" y="3584360"/>
            <a:ext cx="2182440" cy="124975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39A7E6F-8F1D-37C5-CE15-5F5BF475D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896" y="2657195"/>
            <a:ext cx="457773" cy="11615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8B026A9-E92E-C61D-0E1C-3E8E5E556D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0896" y="2392912"/>
            <a:ext cx="655914" cy="1229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FCC2859-5CEF-52F4-69AC-80606F0DED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1371" y="2147267"/>
            <a:ext cx="662745" cy="11615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C75F6ED-60FF-274A-41A0-B7CF9AC7A8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0896" y="4211348"/>
            <a:ext cx="1031697" cy="15714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5F2730-C5FF-9484-F38E-26A88084B1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0895" y="3690982"/>
            <a:ext cx="1598789" cy="27329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553719A-3AF0-DF10-AB36-8F9B792C41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0895" y="3312664"/>
            <a:ext cx="2159048" cy="2528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8378740-3691-38F5-9E99-C04CF9764F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70895" y="2889680"/>
            <a:ext cx="2042897" cy="252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6E4757-6F4C-D47B-B785-CA3CBDF045C1}"/>
              </a:ext>
            </a:extLst>
          </p:cNvPr>
          <p:cNvSpPr txBox="1"/>
          <p:nvPr/>
        </p:nvSpPr>
        <p:spPr>
          <a:xfrm>
            <a:off x="330545" y="1144911"/>
            <a:ext cx="3995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Always-in-range tracking with fixed wing UAV in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 based on the height of drone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Dynamics given below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C8A05FF-CD65-EEC5-2CA4-1859B7B9CB53}"/>
              </a:ext>
            </a:extLst>
          </p:cNvPr>
          <p:cNvSpPr/>
          <p:nvPr/>
        </p:nvSpPr>
        <p:spPr>
          <a:xfrm>
            <a:off x="228187" y="867851"/>
            <a:ext cx="4343813" cy="3751915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83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46227-2003-27A9-7120-C4944762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1965278"/>
            <a:ext cx="3529400" cy="2228121"/>
          </a:xfrm>
        </p:spPr>
        <p:txBody>
          <a:bodyPr/>
          <a:lstStyle/>
          <a:p>
            <a:r>
              <a:rPr lang="en-US" sz="4800" dirty="0"/>
              <a:t>Conclusion</a:t>
            </a:r>
          </a:p>
        </p:txBody>
      </p:sp>
      <p:pic>
        <p:nvPicPr>
          <p:cNvPr id="6" name="Picture Placeholder 5" descr="A satellite in space above earth&#10;&#10;Description automatically generated">
            <a:extLst>
              <a:ext uri="{FF2B5EF4-FFF2-40B4-BE49-F238E27FC236}">
                <a16:creationId xmlns:a16="http://schemas.microsoft.com/office/drawing/2014/main" id="{9604A1C1-BB16-69D5-FC8C-B0ADC58770B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8005" r="8005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C522C-EADB-5655-85E8-9E6412FA41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6E550-637E-80CF-3EDA-CD89555E4B08}"/>
              </a:ext>
            </a:extLst>
          </p:cNvPr>
          <p:cNvSpPr txBox="1"/>
          <p:nvPr/>
        </p:nvSpPr>
        <p:spPr>
          <a:xfrm>
            <a:off x="4026196" y="4463484"/>
            <a:ext cx="18774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Figure: Low Earth Orbit form IGN</a:t>
            </a:r>
          </a:p>
        </p:txBody>
      </p:sp>
    </p:spTree>
    <p:extLst>
      <p:ext uri="{BB962C8B-B14F-4D97-AF65-F5344CB8AC3E}">
        <p14:creationId xmlns:p14="http://schemas.microsoft.com/office/powerpoint/2010/main" val="3613123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284F-6F56-17CD-1146-D426D4CB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Work: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B90A32-7505-7386-916F-8251B05ECB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E855B6-5705-8063-B6AA-020795D76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3487" y="891971"/>
            <a:ext cx="2468220" cy="185116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6B5B03F-4067-872B-F127-92709C5FD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924" y="830526"/>
            <a:ext cx="2632076" cy="19740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769896-04C3-1AA2-CEF3-702CE0B8DD6C}"/>
              </a:ext>
            </a:extLst>
          </p:cNvPr>
          <p:cNvSpPr txBox="1"/>
          <p:nvPr/>
        </p:nvSpPr>
        <p:spPr>
          <a:xfrm>
            <a:off x="580029" y="891971"/>
            <a:ext cx="31253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Earth Orbit Satellite Keeping with constant acceleration profile from electric propulsion</a:t>
            </a:r>
          </a:p>
        </p:txBody>
      </p:sp>
      <p:pic>
        <p:nvPicPr>
          <p:cNvPr id="11" name="Picture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70F2348A-8FAF-10F7-A984-102374082A0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480" b="7480"/>
          <a:stretch>
            <a:fillRect/>
          </a:stretch>
        </p:blipFill>
        <p:spPr>
          <a:xfrm>
            <a:off x="1078304" y="1650254"/>
            <a:ext cx="1815021" cy="1217303"/>
          </a:xfrm>
          <a:prstGeom prst="rect">
            <a:avLst/>
          </a:prstGeom>
        </p:spPr>
      </p:pic>
      <p:pic>
        <p:nvPicPr>
          <p:cNvPr id="13" name="Picture 12" descr="A diagram of a ph meter&#10;&#10;Description automatically generated">
            <a:extLst>
              <a:ext uri="{FF2B5EF4-FFF2-40B4-BE49-F238E27FC236}">
                <a16:creationId xmlns:a16="http://schemas.microsoft.com/office/drawing/2014/main" id="{5BEFA3D7-9A3D-9F67-2A03-E57C20113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580" y="3089563"/>
            <a:ext cx="2813174" cy="15113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14B6A0-59BA-7CF3-700E-18608473CFC6}"/>
              </a:ext>
            </a:extLst>
          </p:cNvPr>
          <p:cNvSpPr txBox="1"/>
          <p:nvPr/>
        </p:nvSpPr>
        <p:spPr>
          <a:xfrm>
            <a:off x="736110" y="3350526"/>
            <a:ext cx="28131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Continuous-Stirred Tank Reactors control in Zinc metallurgy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91C55A-71F0-8876-3B1A-E03F11F21776}"/>
              </a:ext>
            </a:extLst>
          </p:cNvPr>
          <p:cNvSpPr/>
          <p:nvPr/>
        </p:nvSpPr>
        <p:spPr>
          <a:xfrm>
            <a:off x="473122" y="2987107"/>
            <a:ext cx="8547954" cy="172137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01B5405-9815-4C29-24A2-2CF25DE6AD29}"/>
              </a:ext>
            </a:extLst>
          </p:cNvPr>
          <p:cNvSpPr/>
          <p:nvPr/>
        </p:nvSpPr>
        <p:spPr>
          <a:xfrm>
            <a:off x="473122" y="872405"/>
            <a:ext cx="8547954" cy="2109554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40EDAE-8062-30BB-DB25-D69B70199E99}"/>
              </a:ext>
            </a:extLst>
          </p:cNvPr>
          <p:cNvSpPr txBox="1"/>
          <p:nvPr/>
        </p:nvSpPr>
        <p:spPr>
          <a:xfrm>
            <a:off x="5128422" y="2728242"/>
            <a:ext cx="28905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Always in range tracking solution for satellite keeping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4F1206-DBB4-B41D-CEA4-950ECC3CBDB3}"/>
              </a:ext>
            </a:extLst>
          </p:cNvPr>
          <p:cNvSpPr txBox="1"/>
          <p:nvPr/>
        </p:nvSpPr>
        <p:spPr>
          <a:xfrm>
            <a:off x="4226525" y="4703330"/>
            <a:ext cx="444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Figure from :H. Zhu, Y. Shang, J. Du, C. Zhou, and X. Liu, “A fuzzy control method based on rule extraction</a:t>
            </a:r>
          </a:p>
          <a:p>
            <a:r>
              <a:rPr lang="en-US" sz="700" dirty="0"/>
              <a:t>for zinc leaching process of zinc hydrometallurgy,” Mining, Metallurgy &amp; Exploration, vol. 40</a:t>
            </a:r>
          </a:p>
        </p:txBody>
      </p:sp>
    </p:spTree>
    <p:extLst>
      <p:ext uri="{BB962C8B-B14F-4D97-AF65-F5344CB8AC3E}">
        <p14:creationId xmlns:p14="http://schemas.microsoft.com/office/powerpoint/2010/main" val="604384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7ACB7-529E-AA32-D02E-FB4B4CD4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Aim and Contributions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81870-A3E5-5390-F676-32A8FD4DDF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708C20-D311-3E67-53C2-EC9DBFB65D8B}"/>
              </a:ext>
            </a:extLst>
          </p:cNvPr>
          <p:cNvSpPr txBox="1"/>
          <p:nvPr/>
        </p:nvSpPr>
        <p:spPr>
          <a:xfrm>
            <a:off x="1528976" y="1388150"/>
            <a:ext cx="66323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Aim</a:t>
            </a:r>
            <a:r>
              <a:rPr lang="en-US" u="sng" dirty="0"/>
              <a:t> </a:t>
            </a:r>
          </a:p>
          <a:p>
            <a:r>
              <a:rPr lang="en-US" dirty="0"/>
              <a:t>To formulate a framework for a Target-In-Range tracking problems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20BF4-D05D-D591-8B90-25F56D8FE1D2}"/>
              </a:ext>
            </a:extLst>
          </p:cNvPr>
          <p:cNvSpPr txBox="1"/>
          <p:nvPr/>
        </p:nvSpPr>
        <p:spPr>
          <a:xfrm>
            <a:off x="1528976" y="2397213"/>
            <a:ext cx="669073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Contributions</a:t>
            </a:r>
            <a:r>
              <a:rPr lang="en-US" dirty="0"/>
              <a:t> </a:t>
            </a:r>
          </a:p>
          <a:p>
            <a:r>
              <a:rPr lang="en-US" dirty="0"/>
              <a:t>1. A framework for the in-range tracking problems was </a:t>
            </a:r>
            <a:r>
              <a:rPr lang="en-US" b="1" dirty="0"/>
              <a:t>formulated and successfully demonstrated</a:t>
            </a:r>
            <a:r>
              <a:rPr lang="en-US" dirty="0"/>
              <a:t> with examples.</a:t>
            </a:r>
          </a:p>
          <a:p>
            <a:endParaRPr lang="en-US" dirty="0"/>
          </a:p>
          <a:p>
            <a:r>
              <a:rPr lang="en-US" dirty="0"/>
              <a:t>2. The framework was </a:t>
            </a:r>
            <a:r>
              <a:rPr lang="en-US" b="1" dirty="0"/>
              <a:t>disseminated via a conference paper </a:t>
            </a:r>
            <a:r>
              <a:rPr lang="en-US" dirty="0"/>
              <a:t>submitted to IFAC conference on Nonlinear Model Predictive Control which has since been accepted and will be featured in the proceeding after the conference in august.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E3CCD7-6EE4-20E5-2DD3-6C29DD5FE995}"/>
              </a:ext>
            </a:extLst>
          </p:cNvPr>
          <p:cNvSpPr/>
          <p:nvPr/>
        </p:nvSpPr>
        <p:spPr>
          <a:xfrm>
            <a:off x="1415465" y="1276066"/>
            <a:ext cx="6814136" cy="805218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07B08F-B42D-A3F0-BC3F-23FEE9691B15}"/>
              </a:ext>
            </a:extLst>
          </p:cNvPr>
          <p:cNvSpPr/>
          <p:nvPr/>
        </p:nvSpPr>
        <p:spPr>
          <a:xfrm>
            <a:off x="1415464" y="2264675"/>
            <a:ext cx="6917763" cy="2079252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09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4A6CE-6021-903B-F853-297C1A47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E19BF6-A63E-2E14-F593-467694C183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4" descr="A graph of a set of tracking&#10;&#10;Description automatically generated">
            <a:extLst>
              <a:ext uri="{FF2B5EF4-FFF2-40B4-BE49-F238E27FC236}">
                <a16:creationId xmlns:a16="http://schemas.microsoft.com/office/drawing/2014/main" id="{2F607E5B-E1D4-1D10-683F-2EA103411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21714"/>
            <a:ext cx="4360451" cy="3270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77D54-3041-37DD-A5D7-B4EBC4B15F08}"/>
              </a:ext>
            </a:extLst>
          </p:cNvPr>
          <p:cNvSpPr txBox="1"/>
          <p:nvPr/>
        </p:nvSpPr>
        <p:spPr>
          <a:xfrm>
            <a:off x="75063" y="1232922"/>
            <a:ext cx="46470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project objective to present a framework for in-range tracking was successfully completed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In-range tracking can be a </a:t>
            </a:r>
            <a:r>
              <a:rPr lang="en-US" b="1" dirty="0"/>
              <a:t>better</a:t>
            </a:r>
            <a:r>
              <a:rPr lang="en-US" dirty="0"/>
              <a:t> paradigm for tracking compared to set point for suitable problems especially when there are </a:t>
            </a:r>
            <a:r>
              <a:rPr lang="en-US" b="1" dirty="0"/>
              <a:t>multiple objectives along with the primary tracking objective</a:t>
            </a:r>
            <a:r>
              <a:rPr lang="en-US" dirty="0"/>
              <a:t>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problems that could benefit from this paradigms are </a:t>
            </a:r>
            <a:r>
              <a:rPr lang="en-US" b="1" dirty="0"/>
              <a:t>the problems most concerned with efficiency of tracking </a:t>
            </a:r>
            <a:r>
              <a:rPr lang="en-US" dirty="0"/>
              <a:t>and this is handled better by in-range tracking as demonstrated. </a:t>
            </a:r>
          </a:p>
        </p:txBody>
      </p:sp>
    </p:spTree>
    <p:extLst>
      <p:ext uri="{BB962C8B-B14F-4D97-AF65-F5344CB8AC3E}">
        <p14:creationId xmlns:p14="http://schemas.microsoft.com/office/powerpoint/2010/main" val="3725151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7390-D7B6-0FB7-7AEC-D926278A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74E1C-AD46-EB43-4FCC-94F4E7FCC3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Joe.bloggs@Sheffield.ac.uk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A52D9-308D-9FAB-01DD-20656A5637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903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78D9-6ED0-FBAC-7DE8-AAB7933F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Case Study (II)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276DD-564E-C43A-3499-1C179A1AD8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pic>
        <p:nvPicPr>
          <p:cNvPr id="11" name="Picture 10" descr="A red race car with black and white logos&#10;&#10;Description automatically generated">
            <a:extLst>
              <a:ext uri="{FF2B5EF4-FFF2-40B4-BE49-F238E27FC236}">
                <a16:creationId xmlns:a16="http://schemas.microsoft.com/office/drawing/2014/main" id="{4D342003-964A-AF94-F22A-B24CBE226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23" y="1742846"/>
            <a:ext cx="2270142" cy="1276955"/>
          </a:xfrm>
          <a:prstGeom prst="rect">
            <a:avLst/>
          </a:prstGeom>
        </p:spPr>
      </p:pic>
      <p:pic>
        <p:nvPicPr>
          <p:cNvPr id="12" name="Picture 11" descr="A red race car with black and white logos&#10;&#10;Description automatically generated">
            <a:extLst>
              <a:ext uri="{FF2B5EF4-FFF2-40B4-BE49-F238E27FC236}">
                <a16:creationId xmlns:a16="http://schemas.microsoft.com/office/drawing/2014/main" id="{60F027A5-200C-6B7C-D9AA-680ADF47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29" y="1619709"/>
            <a:ext cx="2117010" cy="1190818"/>
          </a:xfrm>
          <a:prstGeom prst="rect">
            <a:avLst/>
          </a:prstGeom>
        </p:spPr>
      </p:pic>
      <p:pic>
        <p:nvPicPr>
          <p:cNvPr id="13" name="Picture 12" descr="A red race car with black and white logos&#10;&#10;Description automatically generated">
            <a:extLst>
              <a:ext uri="{FF2B5EF4-FFF2-40B4-BE49-F238E27FC236}">
                <a16:creationId xmlns:a16="http://schemas.microsoft.com/office/drawing/2014/main" id="{F4CE050D-6DC2-D33D-EA8B-5451083A3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23" b="26911"/>
          <a:stretch/>
        </p:blipFill>
        <p:spPr>
          <a:xfrm>
            <a:off x="791855" y="2672351"/>
            <a:ext cx="2221982" cy="522010"/>
          </a:xfrm>
          <a:prstGeom prst="rect">
            <a:avLst/>
          </a:prstGeom>
        </p:spPr>
      </p:pic>
      <p:pic>
        <p:nvPicPr>
          <p:cNvPr id="16" name="Picture 15" descr="A drone with camera on its front&#10;&#10;Description automatically generated">
            <a:extLst>
              <a:ext uri="{FF2B5EF4-FFF2-40B4-BE49-F238E27FC236}">
                <a16:creationId xmlns:a16="http://schemas.microsoft.com/office/drawing/2014/main" id="{6EDE489C-2FE8-C7D8-8165-1F3FA51C5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268" y="4363156"/>
            <a:ext cx="1055957" cy="70504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4FD27E-DE3C-CA5E-3786-10EE56530828}"/>
              </a:ext>
            </a:extLst>
          </p:cNvPr>
          <p:cNvCxnSpPr>
            <a:cxnSpLocks/>
          </p:cNvCxnSpPr>
          <p:nvPr/>
        </p:nvCxnSpPr>
        <p:spPr>
          <a:xfrm flipH="1" flipV="1">
            <a:off x="6192085" y="3015587"/>
            <a:ext cx="1" cy="1347569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2B8B626-8BA5-AEB9-D529-CA5A5C7948A3}"/>
              </a:ext>
            </a:extLst>
          </p:cNvPr>
          <p:cNvSpPr/>
          <p:nvPr/>
        </p:nvSpPr>
        <p:spPr>
          <a:xfrm>
            <a:off x="3832294" y="891285"/>
            <a:ext cx="4719582" cy="264766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95062E-6 L -0.1915 0.001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3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19878 -0.000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-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21042 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3227-7E02-83E7-C59B-F2F3199B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5C8D9-6FDA-3501-ED92-BA191843E0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Formulation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CD3D-764B-6E42-9E2C-0019649D9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7133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D38E-BF92-EC32-7E55-5648F3D4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2245057"/>
            <a:ext cx="3529400" cy="1665027"/>
          </a:xfrm>
        </p:spPr>
        <p:txBody>
          <a:bodyPr/>
          <a:lstStyle/>
          <a:p>
            <a:r>
              <a:rPr lang="en-US" sz="4800" dirty="0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43CB8-24E9-B1A3-9443-A691EC8165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 dirty="0"/>
          </a:p>
        </p:txBody>
      </p:sp>
      <p:pic>
        <p:nvPicPr>
          <p:cNvPr id="3" name="Picture 2" descr="A graph of a set of tracking&#10;&#10;Description automatically generated">
            <a:extLst>
              <a:ext uri="{FF2B5EF4-FFF2-40B4-BE49-F238E27FC236}">
                <a16:creationId xmlns:a16="http://schemas.microsoft.com/office/drawing/2014/main" id="{89D38E90-0706-34A1-25FF-0C5096AB8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538" y="537843"/>
            <a:ext cx="5145938" cy="385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80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82F97-DAAE-1382-D5C8-BA4A2F633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Formula One (I)</a:t>
            </a:r>
          </a:p>
        </p:txBody>
      </p:sp>
      <p:pic>
        <p:nvPicPr>
          <p:cNvPr id="5" name="Picture 4" descr="Formula One race">
            <a:extLst>
              <a:ext uri="{FF2B5EF4-FFF2-40B4-BE49-F238E27FC236}">
                <a16:creationId xmlns:a16="http://schemas.microsoft.com/office/drawing/2014/main" id="{0EBEFC53-AB1B-84FE-67BB-2780359BC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343" y="824912"/>
            <a:ext cx="3074888" cy="15859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1D6CC0-5C57-276E-6F87-9AF964ED1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EE830-2073-E8DB-C00D-3C200E115E72}"/>
              </a:ext>
            </a:extLst>
          </p:cNvPr>
          <p:cNvSpPr txBox="1"/>
          <p:nvPr/>
        </p:nvSpPr>
        <p:spPr>
          <a:xfrm>
            <a:off x="541769" y="927195"/>
            <a:ext cx="384184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the case where a F1 race is being tracked with a single autonomous drone.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Optimise</a:t>
            </a:r>
            <a:r>
              <a:rPr lang="en-US" dirty="0"/>
              <a:t> for maximum entertainment value and </a:t>
            </a:r>
            <a:r>
              <a:rPr lang="en-US" dirty="0" err="1"/>
              <a:t>minimise</a:t>
            </a:r>
            <a:r>
              <a:rPr lang="en-US" dirty="0"/>
              <a:t> energy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do you choose the setpoint for tracking?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you choose the car in the mean position?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 do you choose the car in the first position? </a:t>
            </a:r>
          </a:p>
        </p:txBody>
      </p:sp>
      <p:pic>
        <p:nvPicPr>
          <p:cNvPr id="8" name="Picture 7" descr="A person in a race car suit&#10;&#10;Description automatically generated">
            <a:extLst>
              <a:ext uri="{FF2B5EF4-FFF2-40B4-BE49-F238E27FC236}">
                <a16:creationId xmlns:a16="http://schemas.microsoft.com/office/drawing/2014/main" id="{1A1A8007-97DC-01D2-4294-C46187B27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139" y="3238475"/>
            <a:ext cx="2442950" cy="1512487"/>
          </a:xfrm>
          <a:prstGeom prst="rect">
            <a:avLst/>
          </a:prstGeom>
        </p:spPr>
      </p:pic>
      <p:pic>
        <p:nvPicPr>
          <p:cNvPr id="7" name="Picture 6" descr="A race car on a track&#10;&#10;Description automatically generated">
            <a:extLst>
              <a:ext uri="{FF2B5EF4-FFF2-40B4-BE49-F238E27FC236}">
                <a16:creationId xmlns:a16="http://schemas.microsoft.com/office/drawing/2014/main" id="{5D34FB28-7201-CBDE-3D13-D9DC246D9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237" y="2764731"/>
            <a:ext cx="3144226" cy="1870815"/>
          </a:xfrm>
          <a:prstGeom prst="rect">
            <a:avLst/>
          </a:prstGeom>
        </p:spPr>
      </p:pic>
      <p:sp>
        <p:nvSpPr>
          <p:cNvPr id="9" name="Star: 5 Points 8">
            <a:extLst>
              <a:ext uri="{FF2B5EF4-FFF2-40B4-BE49-F238E27FC236}">
                <a16:creationId xmlns:a16="http://schemas.microsoft.com/office/drawing/2014/main" id="{9B29C2B8-6322-FBEF-EDCA-7D24D2C20D54}"/>
              </a:ext>
            </a:extLst>
          </p:cNvPr>
          <p:cNvSpPr/>
          <p:nvPr/>
        </p:nvSpPr>
        <p:spPr>
          <a:xfrm>
            <a:off x="5649077" y="3279373"/>
            <a:ext cx="403340" cy="343829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53F39BDC-D150-88EB-CE90-415983AB6E61}"/>
              </a:ext>
            </a:extLst>
          </p:cNvPr>
          <p:cNvSpPr/>
          <p:nvPr/>
        </p:nvSpPr>
        <p:spPr>
          <a:xfrm>
            <a:off x="7220844" y="2667499"/>
            <a:ext cx="442374" cy="314538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D585DA-006A-2849-B581-F7BDBA0062BD}"/>
              </a:ext>
            </a:extLst>
          </p:cNvPr>
          <p:cNvSpPr txBox="1"/>
          <p:nvPr/>
        </p:nvSpPr>
        <p:spPr>
          <a:xfrm>
            <a:off x="5788640" y="4635546"/>
            <a:ext cx="2813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Figure: Monaco corner from formula1-dictionary.net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6CC85E-A0AF-9800-1E9F-F01F155120D1}"/>
              </a:ext>
            </a:extLst>
          </p:cNvPr>
          <p:cNvSpPr txBox="1"/>
          <p:nvPr/>
        </p:nvSpPr>
        <p:spPr>
          <a:xfrm>
            <a:off x="1725139" y="4750962"/>
            <a:ext cx="20954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Figure: Max Verstappen from </a:t>
            </a:r>
            <a:r>
              <a:rPr lang="en-US" sz="900" dirty="0" err="1"/>
              <a:t>GPblog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3721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E246-63DD-446A-1EED-70AE8D5A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Formula One (III)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D57F9A-8C23-54AC-6D89-9D78CF42F7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4" descr="A screen shot of a race track&#10;&#10;Description automatically generated">
            <a:extLst>
              <a:ext uri="{FF2B5EF4-FFF2-40B4-BE49-F238E27FC236}">
                <a16:creationId xmlns:a16="http://schemas.microsoft.com/office/drawing/2014/main" id="{0D9256ED-C864-7207-806B-B348B4B8F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435" y="859810"/>
            <a:ext cx="5307641" cy="374631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149C4308-56C9-7F8E-C747-F3ECC2ABBEA1}"/>
              </a:ext>
            </a:extLst>
          </p:cNvPr>
          <p:cNvSpPr/>
          <p:nvPr/>
        </p:nvSpPr>
        <p:spPr>
          <a:xfrm rot="14829346">
            <a:off x="4330039" y="966409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71720A0-8549-9071-4B61-48F0298D3741}"/>
              </a:ext>
            </a:extLst>
          </p:cNvPr>
          <p:cNvSpPr/>
          <p:nvPr/>
        </p:nvSpPr>
        <p:spPr>
          <a:xfrm rot="15361174">
            <a:off x="6966332" y="1204635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BDF4528-9D34-7B44-F4A1-0E9454DDB31D}"/>
              </a:ext>
            </a:extLst>
          </p:cNvPr>
          <p:cNvSpPr/>
          <p:nvPr/>
        </p:nvSpPr>
        <p:spPr>
          <a:xfrm rot="8531682">
            <a:off x="3908359" y="3500492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748D0F2-9280-92B5-448D-300873A724F5}"/>
              </a:ext>
            </a:extLst>
          </p:cNvPr>
          <p:cNvSpPr/>
          <p:nvPr/>
        </p:nvSpPr>
        <p:spPr>
          <a:xfrm rot="2146629">
            <a:off x="8537879" y="3684735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4B20AC4-114D-CDBA-1668-863022A398A3}"/>
              </a:ext>
            </a:extLst>
          </p:cNvPr>
          <p:cNvSpPr/>
          <p:nvPr/>
        </p:nvSpPr>
        <p:spPr>
          <a:xfrm rot="9901767">
            <a:off x="6837729" y="1985874"/>
            <a:ext cx="165520" cy="1196852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B09E022-D4AB-850D-663D-57E82CAF9C5E}"/>
              </a:ext>
            </a:extLst>
          </p:cNvPr>
          <p:cNvSpPr/>
          <p:nvPr/>
        </p:nvSpPr>
        <p:spPr>
          <a:xfrm rot="3141061">
            <a:off x="4909521" y="2972226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B59276B-EBDB-9EDE-5410-BB75FD95751F}"/>
              </a:ext>
            </a:extLst>
          </p:cNvPr>
          <p:cNvSpPr/>
          <p:nvPr/>
        </p:nvSpPr>
        <p:spPr>
          <a:xfrm rot="20537213">
            <a:off x="5595341" y="1605935"/>
            <a:ext cx="165520" cy="1833659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9BF109-5456-1879-F24B-D324C1DE0962}"/>
              </a:ext>
            </a:extLst>
          </p:cNvPr>
          <p:cNvSpPr txBox="1"/>
          <p:nvPr/>
        </p:nvSpPr>
        <p:spPr>
          <a:xfrm>
            <a:off x="207030" y="864189"/>
            <a:ext cx="27408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of Bahrain GP.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Efficiency and Entertainment value vs tracking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Trajectory </a:t>
            </a:r>
            <a:r>
              <a:rPr lang="en-US" dirty="0" err="1"/>
              <a:t>Optimisation</a:t>
            </a:r>
            <a:r>
              <a:rPr lang="en-US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most efficient </a:t>
            </a:r>
            <a:r>
              <a:rPr lang="en-US" dirty="0"/>
              <a:t>path between two points </a:t>
            </a:r>
            <a:r>
              <a:rPr lang="en-US" b="1" dirty="0"/>
              <a:t>may not be a straight line</a:t>
            </a:r>
            <a:r>
              <a:rPr lang="en-US" dirty="0"/>
              <a:t> cause of physics of the tracker. 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5DA277F-EB75-2098-3F02-07C8E0F8FABB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 flipH="1">
            <a:off x="7350330" y="3465522"/>
            <a:ext cx="453261" cy="1574399"/>
          </a:xfrm>
          <a:prstGeom prst="curvedConnector4">
            <a:avLst>
              <a:gd name="adj1" fmla="val -50435"/>
              <a:gd name="adj2" fmla="val 56619"/>
            </a:avLst>
          </a:prstGeom>
          <a:ln w="38100" cap="flat" cmpd="sng" algn="ctr">
            <a:solidFill>
              <a:srgbClr val="7030A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D4222C65-7D1E-14DA-09B3-312F7C15805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59291" y="4026088"/>
            <a:ext cx="1330472" cy="580031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rgbClr val="7030A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72198325-3581-D6A9-45CB-5C4DEC6DC8C2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>
            <a:off x="4260034" y="4285808"/>
            <a:ext cx="1199257" cy="334136"/>
          </a:xfrm>
          <a:prstGeom prst="curvedConnector2">
            <a:avLst/>
          </a:prstGeom>
          <a:ln w="38100" cap="flat" cmpd="sng" algn="ctr">
            <a:solidFill>
              <a:srgbClr val="7030A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Picture 27" descr="A computer screen with a colorful image&#10;&#10;Description automatically generated with medium confidence">
            <a:extLst>
              <a:ext uri="{FF2B5EF4-FFF2-40B4-BE49-F238E27FC236}">
                <a16:creationId xmlns:a16="http://schemas.microsoft.com/office/drawing/2014/main" id="{5F438D4E-974A-5C4B-2DFB-97158B16DC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61" t="14826" r="13726" b="13795"/>
          <a:stretch/>
        </p:blipFill>
        <p:spPr>
          <a:xfrm>
            <a:off x="486219" y="3119543"/>
            <a:ext cx="2182440" cy="12497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792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989D-C843-0855-65C5-5E1BD4EA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2169994"/>
            <a:ext cx="3529400" cy="2023405"/>
          </a:xfrm>
        </p:spPr>
        <p:txBody>
          <a:bodyPr/>
          <a:lstStyle/>
          <a:p>
            <a:r>
              <a:rPr lang="en-US" sz="4000" dirty="0"/>
              <a:t>Background</a:t>
            </a:r>
          </a:p>
        </p:txBody>
      </p:sp>
      <p:pic>
        <p:nvPicPr>
          <p:cNvPr id="6" name="Picture Placeholder 5" descr="A graph showing a path&#10;&#10;Description automatically generated with medium confidence">
            <a:extLst>
              <a:ext uri="{FF2B5EF4-FFF2-40B4-BE49-F238E27FC236}">
                <a16:creationId xmlns:a16="http://schemas.microsoft.com/office/drawing/2014/main" id="{B9245E96-408B-CE3D-AA72-B219BDA4B23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395" b="395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B8559-76C0-EBF7-878C-7BD93916FF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40B8E-D115-F86A-A675-BE538E907007}"/>
              </a:ext>
            </a:extLst>
          </p:cNvPr>
          <p:cNvSpPr txBox="1"/>
          <p:nvPr/>
        </p:nvSpPr>
        <p:spPr>
          <a:xfrm>
            <a:off x="3889612" y="4366200"/>
            <a:ext cx="504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Figure from Thompson, Robert &amp; </a:t>
            </a:r>
            <a:r>
              <a:rPr lang="en-US" sz="900" dirty="0" err="1"/>
              <a:t>Krevor</a:t>
            </a:r>
            <a:r>
              <a:rPr lang="en-US" sz="900" dirty="0"/>
              <a:t>, Zachary &amp; Young, David &amp; Wilhite, Alan. (2007). A Reduced Order Lunar Lander Model for Rapid Architecture Analysis. 10.2514/6.2007-6623. </a:t>
            </a:r>
          </a:p>
        </p:txBody>
      </p:sp>
    </p:spTree>
    <p:extLst>
      <p:ext uri="{BB962C8B-B14F-4D97-AF65-F5344CB8AC3E}">
        <p14:creationId xmlns:p14="http://schemas.microsoft.com/office/powerpoint/2010/main" val="1519541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2F98-B8D8-5710-544A-D4568F0A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Background (I): Optimal Control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4F6D9-53A7-B9E4-E417-515F0510E2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B0F5B75-968C-1259-69F9-929A4D5FF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2696" y="2140084"/>
            <a:ext cx="4155561" cy="48445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247B23C-FAAA-179C-3C68-101018A29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3039" y="3195885"/>
            <a:ext cx="1752393" cy="59697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FB72C29-1992-984A-0311-7A0F74B4E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37" y="3042886"/>
            <a:ext cx="2524704" cy="18225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D59676-D77C-DCE4-7D6E-FB2BA0E9EDF3}"/>
              </a:ext>
            </a:extLst>
          </p:cNvPr>
          <p:cNvSpPr>
            <a:spLocks/>
          </p:cNvSpPr>
          <p:nvPr/>
        </p:nvSpPr>
        <p:spPr>
          <a:xfrm>
            <a:off x="357524" y="1058921"/>
            <a:ext cx="8626452" cy="667521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r>
              <a: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OCPs are posed to find the optimal control input trajectory to </a:t>
            </a:r>
            <a:r>
              <a:rPr lang="en-US" sz="1800" kern="12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minimise</a:t>
            </a:r>
            <a:r>
              <a: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an objective function subject to dynamics and mission constraints</a:t>
            </a:r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4FAC2-2C5C-8DC0-3213-07CDEEDBF0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7271" y="3223917"/>
            <a:ext cx="1751357" cy="172132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305B95-D4B3-1D8A-6ECC-BBD4690F4716}"/>
              </a:ext>
            </a:extLst>
          </p:cNvPr>
          <p:cNvSpPr>
            <a:spLocks/>
          </p:cNvSpPr>
          <p:nvPr/>
        </p:nvSpPr>
        <p:spPr>
          <a:xfrm>
            <a:off x="1252863" y="2035187"/>
            <a:ext cx="4370315" cy="694388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760825-BA56-A8DC-6B43-1C7B4CF4BA68}"/>
              </a:ext>
            </a:extLst>
          </p:cNvPr>
          <p:cNvSpPr>
            <a:spLocks/>
          </p:cNvSpPr>
          <p:nvPr/>
        </p:nvSpPr>
        <p:spPr>
          <a:xfrm>
            <a:off x="6093725" y="3091795"/>
            <a:ext cx="2692751" cy="1822541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0AAF66-F2CB-8486-0182-1EE5448D7596}"/>
              </a:ext>
            </a:extLst>
          </p:cNvPr>
          <p:cNvSpPr>
            <a:spLocks/>
          </p:cNvSpPr>
          <p:nvPr/>
        </p:nvSpPr>
        <p:spPr>
          <a:xfrm>
            <a:off x="1252863" y="3083447"/>
            <a:ext cx="2404046" cy="85727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0D498DF-35E4-7E08-B102-CA0C5CC29BEF}"/>
              </a:ext>
            </a:extLst>
          </p:cNvPr>
          <p:cNvSpPr>
            <a:spLocks/>
          </p:cNvSpPr>
          <p:nvPr/>
        </p:nvSpPr>
        <p:spPr>
          <a:xfrm>
            <a:off x="3957851" y="3091795"/>
            <a:ext cx="1932178" cy="1822541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1A1C08-406D-916E-7AB6-CD6912EE0E13}"/>
              </a:ext>
            </a:extLst>
          </p:cNvPr>
          <p:cNvSpPr txBox="1"/>
          <p:nvPr/>
        </p:nvSpPr>
        <p:spPr>
          <a:xfrm>
            <a:off x="357524" y="2293646"/>
            <a:ext cx="981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2D050"/>
                </a:solidFill>
              </a:rPr>
              <a:t>Cost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D1FF44-E026-34C4-B3D5-BC4A40016F66}"/>
              </a:ext>
            </a:extLst>
          </p:cNvPr>
          <p:cNvSpPr txBox="1"/>
          <p:nvPr/>
        </p:nvSpPr>
        <p:spPr>
          <a:xfrm>
            <a:off x="0" y="3363565"/>
            <a:ext cx="1214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Constraints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734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22F6-125D-B78E-6F1C-49E96A76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2169994"/>
            <a:ext cx="3529400" cy="2023405"/>
          </a:xfrm>
        </p:spPr>
        <p:txBody>
          <a:bodyPr/>
          <a:lstStyle/>
          <a:p>
            <a:r>
              <a:rPr lang="en-US" sz="4400" dirty="0"/>
              <a:t>Formulation</a:t>
            </a:r>
          </a:p>
        </p:txBody>
      </p:sp>
      <p:pic>
        <p:nvPicPr>
          <p:cNvPr id="7" name="Picture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FFDDCA8E-8468-5334-3F06-9B3306AEAF5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8010" b="8010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5E9FC-89E6-B314-A11D-C63E071108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840EF-2E94-950A-D1F4-FA8BE6F4E089}"/>
              </a:ext>
            </a:extLst>
          </p:cNvPr>
          <p:cNvSpPr txBox="1"/>
          <p:nvPr/>
        </p:nvSpPr>
        <p:spPr>
          <a:xfrm>
            <a:off x="3825863" y="4366200"/>
            <a:ext cx="51952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Figure from T. A. Howell, B. E. Jackson, and Z. Manchester, ‘ALTRO: A Fast Solver for Constrained Trajectory Optimization’, in IEEE/RSJ International Conference on Intelligent Robots and Systems (IROS), 2019.</a:t>
            </a:r>
          </a:p>
        </p:txBody>
      </p:sp>
    </p:spTree>
    <p:extLst>
      <p:ext uri="{BB962C8B-B14F-4D97-AF65-F5344CB8AC3E}">
        <p14:creationId xmlns:p14="http://schemas.microsoft.com/office/powerpoint/2010/main" val="21682495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9|4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7|5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65.7|3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9|1.6|9.2|0.6|0.7"/>
</p:tagLst>
</file>

<file path=ppt/theme/theme1.xml><?xml version="1.0" encoding="utf-8"?>
<a:theme xmlns:a="http://schemas.openxmlformats.org/drawingml/2006/main" name="Simple Light">
  <a:themeElements>
    <a:clrScheme name="University colours">
      <a:dk1>
        <a:srgbClr val="FFFFFF"/>
      </a:dk1>
      <a:lt1>
        <a:srgbClr val="E7E9EA"/>
      </a:lt1>
      <a:dk2>
        <a:srgbClr val="131E29"/>
      </a:dk2>
      <a:lt2>
        <a:srgbClr val="440099"/>
      </a:lt2>
      <a:accent1>
        <a:srgbClr val="9ADBE8"/>
      </a:accent1>
      <a:accent2>
        <a:srgbClr val="A1DED2"/>
      </a:accent2>
      <a:accent3>
        <a:srgbClr val="3BD4AE"/>
      </a:accent3>
      <a:accent4>
        <a:srgbClr val="FF9664"/>
      </a:accent4>
      <a:accent5>
        <a:srgbClr val="E1F4F8"/>
      </a:accent5>
      <a:accent6>
        <a:srgbClr val="DAA8E2"/>
      </a:accent6>
      <a:hlink>
        <a:srgbClr val="E1F4F8"/>
      </a:hlink>
      <a:folHlink>
        <a:srgbClr val="005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hanced slide template 3" id="{C81A70EB-E816-E04C-A2D8-3CBBADD105A8}" vid="{DA664D9D-8B33-0346-BA9F-42DFD3110D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10072</TotalTime>
  <Words>761</Words>
  <Application>Microsoft Office PowerPoint</Application>
  <PresentationFormat>On-screen Show (16:9)</PresentationFormat>
  <Paragraphs>122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Source Sans Pro Black</vt:lpstr>
      <vt:lpstr>Source Sans Pro Semibold</vt:lpstr>
      <vt:lpstr>Arial</vt:lpstr>
      <vt:lpstr>Source Sans Pro</vt:lpstr>
      <vt:lpstr>Source Sans Pro Semibold</vt:lpstr>
      <vt:lpstr>Simple Light</vt:lpstr>
      <vt:lpstr>Trajectory Optimisation for Target-in-range problems</vt:lpstr>
      <vt:lpstr>Main Aim and Contributions </vt:lpstr>
      <vt:lpstr>Overview</vt:lpstr>
      <vt:lpstr>Motivation</vt:lpstr>
      <vt:lpstr>Motivation: Formula One (I)</vt:lpstr>
      <vt:lpstr>Motivation: Formula One (III)</vt:lpstr>
      <vt:lpstr>Background</vt:lpstr>
      <vt:lpstr>Background (I): Optimal Control Problem</vt:lpstr>
      <vt:lpstr>Formulation</vt:lpstr>
      <vt:lpstr>Formulation (I): In-range Behavior</vt:lpstr>
      <vt:lpstr>Formulation (II): Out-of-range Behavior</vt:lpstr>
      <vt:lpstr>Formulation (III): Regularisation</vt:lpstr>
      <vt:lpstr>Formulation (IV): Smooth Maximum</vt:lpstr>
      <vt:lpstr>Formulation Demonstration</vt:lpstr>
      <vt:lpstr>Demonstration (I): Always-in-range</vt:lpstr>
      <vt:lpstr>Demonstration (II): Multiagent</vt:lpstr>
      <vt:lpstr>Demonstration (III): Higher Dimensions</vt:lpstr>
      <vt:lpstr>Conclusion</vt:lpstr>
      <vt:lpstr>Future Work: Applications</vt:lpstr>
      <vt:lpstr>Conclusion</vt:lpstr>
      <vt:lpstr>Any questions?</vt:lpstr>
      <vt:lpstr>Motivation: Case Study (II)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presentation slides</dc:title>
  <dc:creator>tomroper123@googlemail.com</dc:creator>
  <cp:lastModifiedBy>Nikilesh Ramesh</cp:lastModifiedBy>
  <cp:revision>22</cp:revision>
  <dcterms:created xsi:type="dcterms:W3CDTF">2023-02-20T10:33:55Z</dcterms:created>
  <dcterms:modified xsi:type="dcterms:W3CDTF">2024-05-16T11:32:32Z</dcterms:modified>
</cp:coreProperties>
</file>